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4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EF1B4CF-55B6-40D7-8A01-A21807A39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4D11EBEB-DA06-44D3-A0BD-21459D6DA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7C29A21-0DEB-4600-9A12-6F3FB81B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5ABF266C-398D-417C-9A5F-F5651069A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615993A0-5E03-4774-9A89-A52BDD5A3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229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519786C9-56A4-47A0-8B8C-74B53D3F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068EDBB2-9740-4984-B3C4-DB633F740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30E829B2-1628-4CEA-A7E9-6A8551503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557FD08C-0D0D-42F2-B756-E1C4EEC3E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10350728-ACA9-4F67-873E-F8111E3AA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56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B4BF1D87-FA4F-4252-B196-955FFFD23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EDB7E887-372D-41D4-82B5-02E8E4D75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8245C1E-6C90-401D-B337-2E9BDE01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579ED422-F95F-44DB-8DEA-8DC6AB6EC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B8001062-5065-4069-8217-3F759BE4C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00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EFF62B7-55C5-4506-90CE-361CAD9F4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35D69B3A-A961-4B8C-B10B-6F7EBC79A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7B7CC6A8-B7C6-40ED-A651-AC3CBBE2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0E9CA7B6-A478-47B0-86C4-5F42BDC46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23716903-F20A-40C0-B4D6-2E6EBFD55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70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6284456-DBF9-48CE-96C9-1EBAA0E1C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C9FDC89B-4A4F-4788-BCBA-3739C3A90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3E488615-3D70-4C6F-BC51-B314E5693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4F8AF0EC-4751-4CFC-9290-450F55C5E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64B131FC-9BFB-4E7E-9110-9C7A952B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722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DC28D9E-90DC-4491-A990-6E8E6CF38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54C5C8F-4BFB-468D-B5C9-4BA9DD5E99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7B5B6215-F3A1-4288-91FC-7BB89F0FD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3DE4BF15-6DC2-4BC0-9317-342A4495C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991E6C46-A421-43FD-8260-0BE49AE37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F0CB4DC6-6F5F-41CE-AE4D-533A44D07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782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C3B1535-EEE9-4E04-924C-C81CED516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1948858A-448F-4363-B64C-FAEFDD6E4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BD82A1D0-C3E3-4F4A-A647-3C8565D07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20DD0088-9472-4464-8FD5-4E8A083B4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BAF0BC05-7219-4417-88AD-26C1CAEF3A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0F4E49B9-32A5-472D-B573-7CAAA1AC5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B8DDB0C2-7C68-4CE1-B05B-7FF0541D7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83853C1F-4BA0-44EF-9C1E-C44BFB6AA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65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64D619C-7699-4298-88E7-757AD141F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AB7EECEC-A8C3-4E13-8044-15A6877C4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952DDA33-4BAF-4568-8F02-9C253AB3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699E027C-47E8-44D6-8931-E5EAF2A19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22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00805E98-BAEE-4FAF-B3EC-905B12C45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DF1F0117-16DA-40ED-A2F1-FD43BDF9C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54A610DA-6CC8-435A-B807-79F8408B5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12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9D82EF1-218E-4338-83E6-5E6C20C20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122D77C9-ADF2-4FD9-A519-53BF12C68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FDA29351-EB6E-46AE-B7B0-63D2746BC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E921219-7DB5-4DE3-805B-304E55203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3DDF98F1-313F-45BE-8070-C72D0A664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E72BBCEF-8A3C-4F40-B284-43CAFDC23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53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B24DD2D-77FA-4DF9-98F2-4D8651556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29797DCB-4071-4E51-96EC-C4DD54221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381E9244-2EE6-4DC6-9919-1216FE662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C8A5CD30-1AEE-46A9-8E3E-1C866EE7C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9D57A46F-7DB0-4A93-9CDC-862EBBEEB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AA21098C-7F5A-4740-9690-86C232892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254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CD83DFEF-7482-455B-B46C-695B3AD7A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41032406-330C-45CA-9964-6D9928BD1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AC38418-FB06-4028-AA54-DCED52804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20B38-5F2F-4151-ADD1-CDE7732D51C9}" type="datetimeFigureOut">
              <a:rPr kumimoji="1" lang="ja-JP" altLang="en-US" smtClean="0"/>
              <a:t>2019/9/2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A1216193-9C70-4EA9-BBCC-75B47CE6D2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D9E35592-4AFA-4469-AC13-81733CE3C6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0439F-EF66-4DA4-A47F-07EBB0BEE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530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xmlns="" id="{3CD20037-0153-4D53-80B3-A4DCB6EC447B}"/>
              </a:ext>
            </a:extLst>
          </p:cNvPr>
          <p:cNvSpPr txBox="1">
            <a:spLocks/>
          </p:cNvSpPr>
          <p:nvPr/>
        </p:nvSpPr>
        <p:spPr>
          <a:xfrm>
            <a:off x="1524000" y="341790"/>
            <a:ext cx="6622589" cy="6516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b="1" dirty="0">
                <a:solidFill>
                  <a:srgbClr val="002060"/>
                </a:solidFill>
              </a:rPr>
              <a:t>【</a:t>
            </a:r>
            <a:r>
              <a:rPr lang="ja-JP" altLang="en-US" b="1" dirty="0">
                <a:solidFill>
                  <a:srgbClr val="002060"/>
                </a:solidFill>
              </a:rPr>
              <a:t>口腔機能検査の流れ</a:t>
            </a:r>
            <a:r>
              <a:rPr lang="en-US" altLang="ja-JP" b="1" dirty="0">
                <a:solidFill>
                  <a:srgbClr val="002060"/>
                </a:solidFill>
              </a:rPr>
              <a:t>】</a:t>
            </a:r>
          </a:p>
          <a:p>
            <a:endParaRPr lang="en-US" altLang="ja-JP" sz="1800" b="1" dirty="0"/>
          </a:p>
          <a:p>
            <a:r>
              <a:rPr lang="en-US" altLang="ja-JP" sz="1800" b="1" dirty="0"/>
              <a:t>1.</a:t>
            </a:r>
            <a:r>
              <a:rPr lang="ja-JP" altLang="ja-JP" sz="1800" b="1" dirty="0"/>
              <a:t>準備中に患者に</a:t>
            </a:r>
            <a:r>
              <a:rPr lang="en-US" altLang="ja-JP" sz="1800" b="1" dirty="0">
                <a:solidFill>
                  <a:srgbClr val="FF0000"/>
                </a:solidFill>
              </a:rPr>
              <a:t>EAT-10,</a:t>
            </a:r>
            <a:r>
              <a:rPr lang="ja-JP" altLang="ja-JP" sz="1800" b="1" dirty="0">
                <a:solidFill>
                  <a:srgbClr val="FF0000"/>
                </a:solidFill>
              </a:rPr>
              <a:t>咀嚼機能スコア</a:t>
            </a:r>
            <a:r>
              <a:rPr lang="en-US" altLang="ja-JP" sz="1800" b="1" dirty="0">
                <a:solidFill>
                  <a:srgbClr val="FF0000"/>
                </a:solidFill>
              </a:rPr>
              <a:t>20</a:t>
            </a:r>
            <a:r>
              <a:rPr lang="ja-JP" altLang="ja-JP" sz="1800" b="1" dirty="0"/>
              <a:t>を記入してもらう</a:t>
            </a:r>
            <a:r>
              <a:rPr lang="en-US" altLang="ja-JP" sz="1800" b="1" dirty="0"/>
              <a:t>.</a:t>
            </a:r>
            <a:r>
              <a:rPr lang="en-US" altLang="ja-JP" sz="1800" dirty="0"/>
              <a:t> </a:t>
            </a:r>
            <a:endParaRPr lang="ja-JP" altLang="ja-JP" sz="1800" dirty="0"/>
          </a:p>
          <a:p>
            <a:r>
              <a:rPr lang="en-US" altLang="ja-JP" sz="1800" b="1" dirty="0"/>
              <a:t>2.</a:t>
            </a:r>
            <a:r>
              <a:rPr lang="ja-JP" altLang="ja-JP" sz="1800" b="1" dirty="0">
                <a:solidFill>
                  <a:srgbClr val="FF0000"/>
                </a:solidFill>
              </a:rPr>
              <a:t>デンタルプレスケールⅡ</a:t>
            </a:r>
            <a:r>
              <a:rPr lang="ja-JP" altLang="ja-JP" sz="1800" b="1" dirty="0"/>
              <a:t>（咬合力）：</a:t>
            </a:r>
            <a:r>
              <a:rPr lang="ja-JP" altLang="ja-JP" sz="1800" b="1" u="sng" dirty="0"/>
              <a:t>三秒間噛んでもらう</a:t>
            </a:r>
            <a:r>
              <a:rPr lang="en-US" altLang="ja-JP" sz="1800" b="1" u="sng" dirty="0"/>
              <a:t>.</a:t>
            </a:r>
            <a:endParaRPr lang="ja-JP" altLang="ja-JP" sz="1800" dirty="0"/>
          </a:p>
          <a:p>
            <a:r>
              <a:rPr lang="ja-JP" altLang="ja-JP" sz="1800" b="1" dirty="0"/>
              <a:t>　　　本番の前に</a:t>
            </a:r>
            <a:r>
              <a:rPr lang="en-US" altLang="ja-JP" sz="1800" b="1" dirty="0"/>
              <a:t>,</a:t>
            </a:r>
            <a:r>
              <a:rPr lang="ja-JP" altLang="ja-JP" sz="1800" b="1" dirty="0"/>
              <a:t>水色の紙を切り抜いたもので練習する</a:t>
            </a:r>
            <a:r>
              <a:rPr lang="en-US" altLang="ja-JP" sz="1800" b="1" dirty="0"/>
              <a:t>.</a:t>
            </a:r>
            <a:endParaRPr lang="ja-JP" altLang="ja-JP" sz="1800" dirty="0"/>
          </a:p>
          <a:p>
            <a:r>
              <a:rPr lang="ja-JP" altLang="ja-JP" sz="1800" b="1" dirty="0"/>
              <a:t>　　　本番のシートで</a:t>
            </a:r>
            <a:r>
              <a:rPr lang="en-US" altLang="ja-JP" sz="1800" b="1" dirty="0"/>
              <a:t>,</a:t>
            </a:r>
            <a:r>
              <a:rPr lang="ja-JP" altLang="ja-JP" sz="1800" b="1" dirty="0"/>
              <a:t>三秒間しっかり噛んでもらう</a:t>
            </a:r>
            <a:r>
              <a:rPr lang="en-US" altLang="ja-JP" sz="1800" b="1" dirty="0"/>
              <a:t>. </a:t>
            </a:r>
            <a:endParaRPr lang="ja-JP" altLang="ja-JP" sz="1800" dirty="0"/>
          </a:p>
          <a:p>
            <a:r>
              <a:rPr lang="ja-JP" altLang="ja-JP" sz="1800" b="1" dirty="0"/>
              <a:t>　　　直ちに解析にかける→結果が出たら印刷</a:t>
            </a:r>
            <a:r>
              <a:rPr lang="en-US" altLang="ja-JP" sz="1800" b="1" dirty="0"/>
              <a:t>.</a:t>
            </a:r>
            <a:endParaRPr lang="ja-JP" altLang="ja-JP" sz="1800" dirty="0"/>
          </a:p>
          <a:p>
            <a:r>
              <a:rPr lang="en-US" altLang="ja-JP" sz="1800" b="1" dirty="0"/>
              <a:t>3.</a:t>
            </a:r>
            <a:r>
              <a:rPr lang="ja-JP" altLang="ja-JP" sz="1800" b="1" dirty="0">
                <a:solidFill>
                  <a:srgbClr val="FF0000"/>
                </a:solidFill>
              </a:rPr>
              <a:t>舌苔スコア</a:t>
            </a:r>
            <a:r>
              <a:rPr lang="ja-JP" altLang="ja-JP" sz="1800" b="1" dirty="0"/>
              <a:t>（口腔清掃）：舌を</a:t>
            </a:r>
            <a:r>
              <a:rPr lang="en-US" altLang="ja-JP" sz="1800" b="1" u="sng" dirty="0"/>
              <a:t>9</a:t>
            </a:r>
            <a:r>
              <a:rPr lang="ja-JP" altLang="ja-JP" sz="1800" b="1" u="sng" dirty="0"/>
              <a:t>分割</a:t>
            </a:r>
            <a:r>
              <a:rPr lang="ja-JP" altLang="ja-JP" sz="1800" b="1" dirty="0"/>
              <a:t>にし</a:t>
            </a:r>
            <a:r>
              <a:rPr lang="en-US" altLang="ja-JP" sz="1800" b="1" dirty="0"/>
              <a:t>,</a:t>
            </a:r>
            <a:r>
              <a:rPr lang="ja-JP" altLang="ja-JP" sz="1800" b="1" u="sng" dirty="0"/>
              <a:t>スコア</a:t>
            </a:r>
            <a:r>
              <a:rPr lang="en-US" altLang="ja-JP" sz="1800" b="1" u="sng" dirty="0"/>
              <a:t>0,1,2</a:t>
            </a:r>
            <a:r>
              <a:rPr lang="ja-JP" altLang="ja-JP" sz="1800" b="1" dirty="0"/>
              <a:t>で</a:t>
            </a:r>
            <a:endParaRPr lang="en-US" altLang="ja-JP" sz="1800" b="1" dirty="0"/>
          </a:p>
          <a:p>
            <a:r>
              <a:rPr lang="ja-JP" altLang="ja-JP" sz="1800" b="1" dirty="0"/>
              <a:t>評価し</a:t>
            </a:r>
            <a:r>
              <a:rPr lang="en-US" altLang="ja-JP" sz="1800" b="1" dirty="0"/>
              <a:t>%</a:t>
            </a:r>
            <a:r>
              <a:rPr lang="ja-JP" altLang="ja-JP" sz="1800" b="1" dirty="0" err="1"/>
              <a:t>を算</a:t>
            </a:r>
            <a:r>
              <a:rPr lang="ja-JP" altLang="ja-JP" sz="1800" b="1" dirty="0"/>
              <a:t>出する</a:t>
            </a:r>
            <a:r>
              <a:rPr lang="en-US" altLang="ja-JP" sz="1800" b="1" dirty="0"/>
              <a:t>.</a:t>
            </a:r>
            <a:endParaRPr lang="ja-JP" altLang="ja-JP" sz="1800" dirty="0"/>
          </a:p>
          <a:p>
            <a:r>
              <a:rPr lang="en-US" altLang="ja-JP" sz="1800" b="1" dirty="0"/>
              <a:t>4.</a:t>
            </a:r>
            <a:r>
              <a:rPr lang="ja-JP" altLang="ja-JP" sz="1800" b="1" dirty="0">
                <a:solidFill>
                  <a:srgbClr val="FF0000"/>
                </a:solidFill>
              </a:rPr>
              <a:t>ムーカス</a:t>
            </a:r>
            <a:r>
              <a:rPr lang="ja-JP" altLang="ja-JP" sz="1800" b="1" dirty="0"/>
              <a:t>（口腔乾燥）：舌背から</a:t>
            </a:r>
            <a:r>
              <a:rPr lang="en-US" altLang="ja-JP" sz="1800" b="1" dirty="0"/>
              <a:t>1cm</a:t>
            </a:r>
            <a:r>
              <a:rPr lang="ja-JP" altLang="ja-JP" sz="1800" b="1" dirty="0"/>
              <a:t>のところで</a:t>
            </a:r>
            <a:r>
              <a:rPr lang="en-US" altLang="ja-JP" sz="1800" b="1" dirty="0"/>
              <a:t>,</a:t>
            </a:r>
            <a:r>
              <a:rPr lang="en-US" altLang="ja-JP" sz="1800" b="1" u="sng" dirty="0"/>
              <a:t>3</a:t>
            </a:r>
            <a:r>
              <a:rPr lang="ja-JP" altLang="ja-JP" sz="1800" b="1" u="sng" dirty="0"/>
              <a:t>回測定</a:t>
            </a:r>
            <a:r>
              <a:rPr lang="ja-JP" altLang="en-US" sz="1800" b="1" u="sng" dirty="0"/>
              <a:t>　　　　　　　　</a:t>
            </a:r>
            <a:r>
              <a:rPr lang="ja-JP" altLang="ja-JP" sz="1800" b="1" dirty="0"/>
              <a:t>し</a:t>
            </a:r>
            <a:r>
              <a:rPr lang="en-US" altLang="ja-JP" sz="1800" b="1" dirty="0"/>
              <a:t>,</a:t>
            </a:r>
            <a:r>
              <a:rPr lang="ja-JP" altLang="ja-JP" sz="1800" b="1" dirty="0"/>
              <a:t>その</a:t>
            </a:r>
            <a:r>
              <a:rPr lang="ja-JP" altLang="ja-JP" sz="1800" b="1" u="sng" dirty="0"/>
              <a:t>中央値</a:t>
            </a:r>
            <a:r>
              <a:rPr lang="ja-JP" altLang="ja-JP" sz="1800" b="1" dirty="0"/>
              <a:t>を算出する</a:t>
            </a:r>
            <a:r>
              <a:rPr lang="en-US" altLang="ja-JP" sz="1800" b="1" dirty="0"/>
              <a:t>.</a:t>
            </a:r>
            <a:endParaRPr lang="ja-JP" altLang="ja-JP" sz="1800" dirty="0"/>
          </a:p>
          <a:p>
            <a:r>
              <a:rPr lang="en-US" altLang="ja-JP" sz="1800" b="1" dirty="0"/>
              <a:t>5.</a:t>
            </a:r>
            <a:r>
              <a:rPr lang="ja-JP" altLang="ja-JP" sz="1800" b="1" dirty="0">
                <a:solidFill>
                  <a:srgbClr val="FF0000"/>
                </a:solidFill>
              </a:rPr>
              <a:t>健康くん</a:t>
            </a:r>
            <a:r>
              <a:rPr lang="ja-JP" altLang="ja-JP" sz="1800" b="1" dirty="0"/>
              <a:t>（舌口唇運動機能低下）：</a:t>
            </a:r>
            <a:r>
              <a:rPr lang="en-US" altLang="ja-JP" sz="1800" b="1" dirty="0"/>
              <a:t>5</a:t>
            </a:r>
            <a:r>
              <a:rPr lang="ja-JP" altLang="ja-JP" sz="1800" b="1" dirty="0"/>
              <a:t>秒間でパ</a:t>
            </a:r>
            <a:r>
              <a:rPr lang="en-US" altLang="ja-JP" sz="1800" b="1" dirty="0"/>
              <a:t>,</a:t>
            </a:r>
            <a:r>
              <a:rPr lang="ja-JP" altLang="ja-JP" sz="1800" b="1" dirty="0"/>
              <a:t>タ</a:t>
            </a:r>
            <a:r>
              <a:rPr lang="en-US" altLang="ja-JP" sz="1800" b="1" dirty="0"/>
              <a:t>,</a:t>
            </a:r>
            <a:r>
              <a:rPr lang="ja-JP" altLang="ja-JP" sz="1800" b="1" dirty="0"/>
              <a:t>カをでき</a:t>
            </a:r>
            <a:r>
              <a:rPr lang="ja-JP" altLang="en-US" sz="1800" b="1" dirty="0"/>
              <a:t>　　　　　　</a:t>
            </a:r>
            <a:r>
              <a:rPr lang="ja-JP" altLang="ja-JP" sz="1800" b="1" dirty="0" err="1"/>
              <a:t>る</a:t>
            </a:r>
            <a:r>
              <a:rPr lang="ja-JP" altLang="ja-JP" sz="1800" b="1" dirty="0"/>
              <a:t>限り発音してもらう</a:t>
            </a:r>
            <a:r>
              <a:rPr lang="en-US" altLang="ja-JP" sz="1800" b="1" dirty="0"/>
              <a:t>.</a:t>
            </a:r>
            <a:endParaRPr lang="ja-JP" altLang="ja-JP" sz="1800" dirty="0"/>
          </a:p>
          <a:p>
            <a:r>
              <a:rPr lang="en-US" altLang="ja-JP" sz="1800" b="1" dirty="0"/>
              <a:t>6.</a:t>
            </a:r>
            <a:r>
              <a:rPr lang="ja-JP" altLang="ja-JP" sz="1800" b="1" dirty="0">
                <a:solidFill>
                  <a:srgbClr val="FF0000"/>
                </a:solidFill>
              </a:rPr>
              <a:t>舌圧測定</a:t>
            </a:r>
            <a:r>
              <a:rPr lang="ja-JP" altLang="ja-JP" sz="1800" b="1" dirty="0"/>
              <a:t>：電源→測定→加圧されるのを待ってから測定する</a:t>
            </a:r>
            <a:r>
              <a:rPr lang="en-US" altLang="ja-JP" sz="1800" b="1" dirty="0"/>
              <a:t>.</a:t>
            </a:r>
            <a:endParaRPr lang="ja-JP" altLang="ja-JP" sz="1800" dirty="0"/>
          </a:p>
          <a:p>
            <a:r>
              <a:rPr lang="en-US" altLang="ja-JP" sz="1800" b="1" dirty="0"/>
              <a:t>7.</a:t>
            </a:r>
            <a:r>
              <a:rPr lang="ja-JP" altLang="ja-JP" sz="1800" b="1" dirty="0">
                <a:solidFill>
                  <a:srgbClr val="FF0000"/>
                </a:solidFill>
              </a:rPr>
              <a:t>グルコセンサー</a:t>
            </a:r>
            <a:r>
              <a:rPr lang="ja-JP" altLang="ja-JP" sz="1800" b="1" dirty="0"/>
              <a:t>：</a:t>
            </a:r>
            <a:r>
              <a:rPr lang="en-US" altLang="ja-JP" sz="1800" b="1" dirty="0"/>
              <a:t>20</a:t>
            </a:r>
            <a:r>
              <a:rPr lang="ja-JP" altLang="ja-JP" sz="1800" b="1" dirty="0"/>
              <a:t>秒間グミゼリー咀嚼→</a:t>
            </a:r>
            <a:r>
              <a:rPr lang="en-US" altLang="ja-JP" sz="1800" b="1" dirty="0"/>
              <a:t>10ml</a:t>
            </a:r>
            <a:r>
              <a:rPr lang="ja-JP" altLang="ja-JP" sz="1800" b="1" dirty="0"/>
              <a:t>の水を含みコップに吐き出す→センサーチップの先に付着させ測定</a:t>
            </a:r>
            <a:r>
              <a:rPr lang="en-US" altLang="ja-JP" sz="1800" b="1" dirty="0"/>
              <a:t>.</a:t>
            </a:r>
            <a:endParaRPr lang="ja-JP" altLang="ja-JP" sz="1800" dirty="0"/>
          </a:p>
          <a:p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xmlns="" id="{D5A0A483-2CC7-4EBD-BB95-49426B681D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825" t="11122" r="24660" b="56947"/>
          <a:stretch/>
        </p:blipFill>
        <p:spPr>
          <a:xfrm>
            <a:off x="8127321" y="284547"/>
            <a:ext cx="2345371" cy="850771"/>
          </a:xfrm>
          <a:prstGeom prst="rect">
            <a:avLst/>
          </a:prstGeom>
        </p:spPr>
      </p:pic>
      <p:pic>
        <p:nvPicPr>
          <p:cNvPr id="6" name="図 5" descr="舌苔スコア.jpg">
            <a:extLst>
              <a:ext uri="{FF2B5EF4-FFF2-40B4-BE49-F238E27FC236}">
                <a16:creationId xmlns:a16="http://schemas.microsoft.com/office/drawing/2014/main" xmlns="" id="{B624DA18-E9E8-4403-8D19-4546429850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85708" y="2222335"/>
            <a:ext cx="1957172" cy="1297072"/>
          </a:xfrm>
          <a:prstGeom prst="rect">
            <a:avLst/>
          </a:prstGeom>
        </p:spPr>
      </p:pic>
      <p:pic>
        <p:nvPicPr>
          <p:cNvPr id="7" name="図 6" descr="ムーカス.jpg">
            <a:extLst>
              <a:ext uri="{FF2B5EF4-FFF2-40B4-BE49-F238E27FC236}">
                <a16:creationId xmlns:a16="http://schemas.microsoft.com/office/drawing/2014/main" xmlns="" id="{B7B45CE2-D081-4E27-BECC-AAE9D23B8D3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091" y="3552821"/>
            <a:ext cx="1902093" cy="829579"/>
          </a:xfrm>
          <a:prstGeom prst="rect">
            <a:avLst/>
          </a:prstGeom>
        </p:spPr>
      </p:pic>
      <p:pic>
        <p:nvPicPr>
          <p:cNvPr id="8" name="図 7" descr="健口くんハンディ.jpg">
            <a:extLst>
              <a:ext uri="{FF2B5EF4-FFF2-40B4-BE49-F238E27FC236}">
                <a16:creationId xmlns:a16="http://schemas.microsoft.com/office/drawing/2014/main" xmlns="" id="{66614136-F8B3-48EE-A089-46228F5EACC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992" y="4382400"/>
            <a:ext cx="977934" cy="1199919"/>
          </a:xfrm>
          <a:prstGeom prst="rect">
            <a:avLst/>
          </a:prstGeom>
        </p:spPr>
      </p:pic>
      <p:pic>
        <p:nvPicPr>
          <p:cNvPr id="9" name="図 8" descr="舌圧測定器.jpg">
            <a:extLst>
              <a:ext uri="{FF2B5EF4-FFF2-40B4-BE49-F238E27FC236}">
                <a16:creationId xmlns:a16="http://schemas.microsoft.com/office/drawing/2014/main" xmlns="" id="{9520C83A-E17B-4302-85ED-13CBE89001D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345" y="4415814"/>
            <a:ext cx="1289971" cy="1066260"/>
          </a:xfrm>
          <a:prstGeom prst="rect">
            <a:avLst/>
          </a:prstGeom>
        </p:spPr>
      </p:pic>
      <p:pic>
        <p:nvPicPr>
          <p:cNvPr id="10" name="図 9" descr="グルコセンサー.jpg">
            <a:extLst>
              <a:ext uri="{FF2B5EF4-FFF2-40B4-BE49-F238E27FC236}">
                <a16:creationId xmlns:a16="http://schemas.microsoft.com/office/drawing/2014/main" xmlns="" id="{ADB63BD1-2098-43C4-9623-606FAA21AC4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516" y="5649148"/>
            <a:ext cx="1977208" cy="116272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xmlns="" id="{622E6621-BEA1-4516-8E16-4C1ABE56992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9186" r="78932" b="61300"/>
          <a:stretch/>
        </p:blipFill>
        <p:spPr>
          <a:xfrm>
            <a:off x="8805231" y="1159311"/>
            <a:ext cx="1201693" cy="946957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xmlns="" id="{948941D0-89C5-46AC-999C-C2C48F9B5CD1}"/>
              </a:ext>
            </a:extLst>
          </p:cNvPr>
          <p:cNvSpPr txBox="1"/>
          <p:nvPr/>
        </p:nvSpPr>
        <p:spPr>
          <a:xfrm>
            <a:off x="7879885" y="2845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xmlns="" id="{ABF1EFA7-ED8B-442A-864F-0C96E8DEA5F6}"/>
              </a:ext>
            </a:extLst>
          </p:cNvPr>
          <p:cNvSpPr/>
          <p:nvPr/>
        </p:nvSpPr>
        <p:spPr>
          <a:xfrm>
            <a:off x="8538959" y="110784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dirty="0"/>
              <a:t>2</a:t>
            </a:r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xmlns="" id="{D7E8C0FF-45AA-48E3-AEB9-2705EA5F50DF}"/>
              </a:ext>
            </a:extLst>
          </p:cNvPr>
          <p:cNvSpPr/>
          <p:nvPr/>
        </p:nvSpPr>
        <p:spPr>
          <a:xfrm>
            <a:off x="8388116" y="218439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/>
              <a:t>3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xmlns="" id="{7D577246-6324-4E23-9B2B-8F965A79A38A}"/>
              </a:ext>
            </a:extLst>
          </p:cNvPr>
          <p:cNvSpPr/>
          <p:nvPr/>
        </p:nvSpPr>
        <p:spPr>
          <a:xfrm>
            <a:off x="8215305" y="355282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/>
              <a:t>4</a:t>
            </a:r>
            <a:endParaRPr kumimoji="1" lang="ja-JP" altLang="en-US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xmlns="" id="{F6311C06-0AF3-4CE2-8636-653D4111851B}"/>
              </a:ext>
            </a:extLst>
          </p:cNvPr>
          <p:cNvSpPr/>
          <p:nvPr/>
        </p:nvSpPr>
        <p:spPr>
          <a:xfrm>
            <a:off x="8086430" y="437532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dirty="0"/>
              <a:t>5</a:t>
            </a:r>
            <a:endParaRPr kumimoji="1" lang="ja-JP" altLang="en-US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xmlns="" id="{DFBFEB6A-99C9-4C15-8A62-C89C87C6FBB1}"/>
              </a:ext>
            </a:extLst>
          </p:cNvPr>
          <p:cNvSpPr/>
          <p:nvPr/>
        </p:nvSpPr>
        <p:spPr>
          <a:xfrm>
            <a:off x="8998320" y="434898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dirty="0"/>
              <a:t>6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xmlns="" id="{E8714262-66AC-4BF6-B56E-73DA3A52D0BB}"/>
              </a:ext>
            </a:extLst>
          </p:cNvPr>
          <p:cNvSpPr/>
          <p:nvPr/>
        </p:nvSpPr>
        <p:spPr>
          <a:xfrm>
            <a:off x="8174224" y="5666161"/>
            <a:ext cx="301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dirty="0"/>
              <a:t>7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11798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y.hatanaka</dc:creator>
  <cp:lastModifiedBy>Uchida Yoshiki</cp:lastModifiedBy>
  <cp:revision>2</cp:revision>
  <dcterms:created xsi:type="dcterms:W3CDTF">2018-10-04T12:48:52Z</dcterms:created>
  <dcterms:modified xsi:type="dcterms:W3CDTF">2019-09-02T11:32:50Z</dcterms:modified>
</cp:coreProperties>
</file>